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5" r:id="rId3"/>
  </p:sldMasterIdLst>
  <p:sldIdLst>
    <p:sldId id="342" r:id="rId4"/>
    <p:sldId id="287" r:id="rId5"/>
    <p:sldId id="269" r:id="rId6"/>
    <p:sldId id="273" r:id="rId7"/>
    <p:sldId id="286" r:id="rId8"/>
    <p:sldId id="282" r:id="rId9"/>
    <p:sldId id="290" r:id="rId10"/>
    <p:sldId id="259" r:id="rId11"/>
    <p:sldId id="277" r:id="rId12"/>
    <p:sldId id="260" r:id="rId13"/>
    <p:sldId id="284" r:id="rId14"/>
    <p:sldId id="285" r:id="rId15"/>
    <p:sldId id="776" r:id="rId16"/>
    <p:sldId id="777" r:id="rId17"/>
    <p:sldId id="775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B18DC-5A34-430A-B8E8-987F892A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26C82-5339-4B83-883E-502780D02411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7229B-A080-4682-82FD-4D6D5202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84317-0472-4837-BE51-FE2BC5B6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0D9EE-B686-440A-803D-6980448E11A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56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84BFD7-E696-4CEF-8E57-0408883C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103EF-35CD-4317-827B-994EEE18F6B8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B4A7B-07AE-49CF-AC7D-DD20AA90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1418E-A254-467B-9DEC-46073E0D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E113E-3056-4B27-99D1-30BF58C4221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2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998C88-F02F-4A03-86C8-F1F32B1B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A5F74-34AA-4A7C-B19B-229E86EF749E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2E73B-9736-4E86-8636-12C6FD37E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6D2FE-B3DC-4017-A42A-9D06594B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AD3BC-973B-44C3-A8A1-7B634680FDB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01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916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D187-1D38-4A33-8FA3-E9C59FFE8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C5A44-636D-4A34-863E-1DEC9942E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0C719-35F3-4111-A882-4737470B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56DEC-79B3-40F2-AF58-2244778B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5F653-B01C-45FC-A6BB-E80AD95E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122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76DC-94C5-4020-B3B8-D515C94B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7F57-B538-45D1-943C-1260E882C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BFB1-5A91-4C71-BAB6-13BED08C9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327D7-37C1-42EF-A487-E879415F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6D68-1DAD-45A8-BE2E-B43A17AE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545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87A0-A2CD-43B1-94CD-F2657A64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99C90-6DAB-409F-8FA6-ED5A04D93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BA681-B9DA-496E-879E-B72C15CF0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54EED-D2AF-444F-8752-2F6508DC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C276C-D96D-4F80-A21C-E715E99A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582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BBC8-93FC-4527-8738-2A1BC00A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D4E14-3E78-4D8F-9DF3-76092B452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30522-782D-4E61-88E2-2972E8745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21D0F-5EC8-4F97-8D80-A2486025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F09DB-ED3F-46E5-945B-F10E79D7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7A476-EB99-40CA-A9DE-1FAC3731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62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DECA-2C48-4B59-A019-848D1750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E4787-2817-4B22-AF7A-90877F7BF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8E04B-7D64-4453-9DC6-592B5191E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0D142-4871-4B7F-A1E5-2A4604A8E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A34ED-7936-4F0E-8711-9BCD7B898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6AE4A-F26D-462F-9BB7-758FC980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E93E5-F849-4BF5-9A4C-94B661516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F2953-CE3B-4EFA-A62F-AF91C616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566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C780-B9C5-4CAB-9F39-15659ECC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C2871-01F0-41E2-A8B6-1F295656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EE19D-6885-4315-AB5F-D0DAD2B0B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1C459-AEE9-48E6-A10C-C0EFC70B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87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E63B0F-A264-41FA-9436-0C9C8203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13067-EC37-4F7B-B6C1-B9445129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B7DD3-3A9B-49C1-8F7E-FE4D7DD0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25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A3A98-01ED-4E7A-98EA-5CE40E98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DB77B-D398-4A0E-AFC7-5B5DF0DF086A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3485F-5E98-4121-8AC6-BD041C1BC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6D6DB-DA73-4B81-89F2-C9B790F1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C3ED6-3C0E-4576-9F0C-FB00FFED27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557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B18B-1EBF-4437-875C-4DAF331E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6320-03B2-47AE-BABF-119271169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5B3F7-914F-432B-A0C5-65E280836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B5F7F-D42B-454F-BD29-965E3DB0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2033D-8B37-40C1-8BEA-3514B540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E70A0-77B3-490A-A87A-CBB34B96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7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B77E-4DC7-40C1-ADA8-ED583334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B3B2F-6B0C-41E3-A3A2-7C3394EE9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0D0E9-29E0-47C2-9931-3D40202C7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0FC97-DC2F-4B59-B1EB-4A4CDD99F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73AF1-B537-4509-A0CD-7D3E0340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65232-5D39-4CDD-AF03-9E00C36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06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C926-A0A9-43FC-A177-82DB12D8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47E25-5187-4D8A-86D6-10197999F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91D8-1533-434C-B096-6E36DA01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0058-3C85-44DB-8DED-DE0752411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37A5E-EF35-4263-8150-4C9B541A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82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D0527-19E5-41EE-8880-AE911FAE20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D4EFD-EC1D-4908-82CB-E9A96EB83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6E400-7A1E-4CE6-AC77-BD0837EC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E6F0C-1451-4531-B35E-8879AE85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C3AB-C736-44B0-A786-D48D338F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94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922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(2 columns)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284642F-6D02-E641-AD09-B4CF9EDAD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6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761A553-FE7D-7D4F-BBB2-39CDEEB4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684"/>
            <a:ext cx="10515600" cy="109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2E58296-8D3B-A944-9119-75AB3549F22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8200" y="2333476"/>
            <a:ext cx="10515600" cy="3279048"/>
          </a:xfrm>
        </p:spPr>
        <p:txBody>
          <a:bodyPr numCol="2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660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2308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D187-1D38-4A33-8FA3-E9C59FFE8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C5A44-636D-4A34-863E-1DEC9942E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0C719-35F3-4111-A882-4737470B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56DEC-79B3-40F2-AF58-2244778B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5F653-B01C-45FC-A6BB-E80AD95E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502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76DC-94C5-4020-B3B8-D515C94B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7F57-B538-45D1-943C-1260E882C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BFB1-5A91-4C71-BAB6-13BED08C9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327D7-37C1-42EF-A487-E879415F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96D68-1DAD-45A8-BE2E-B43A17AE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59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87A0-A2CD-43B1-94CD-F2657A64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99C90-6DAB-409F-8FA6-ED5A04D93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BA681-B9DA-496E-879E-B72C15CF0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54EED-D2AF-444F-8752-2F6508DC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C276C-D96D-4F80-A21C-E715E99A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4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D648C-FDDF-4E98-8B65-846305B6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D8C9-5606-4C55-B428-1E6CF726184B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3C834-F826-443C-A85C-9B345662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3B224-F1DA-422E-9E22-56D83B7A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987D8-74BA-4FF1-8C30-4595A56559B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68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BBC8-93FC-4527-8738-2A1BC00A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D4E14-3E78-4D8F-9DF3-76092B452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30522-782D-4E61-88E2-2972E8745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21D0F-5EC8-4F97-8D80-A2486025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F09DB-ED3F-46E5-945B-F10E79D7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7A476-EB99-40CA-A9DE-1FAC3731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67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DECA-2C48-4B59-A019-848D1750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E4787-2817-4B22-AF7A-90877F7BF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8E04B-7D64-4453-9DC6-592B5191E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0D142-4871-4B7F-A1E5-2A4604A8E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A34ED-7936-4F0E-8711-9BCD7B898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6AE4A-F26D-462F-9BB7-758FC980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E93E5-F849-4BF5-9A4C-94B661516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F2953-CE3B-4EFA-A62F-AF91C616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113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C780-B9C5-4CAB-9F39-15659ECC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C2871-01F0-41E2-A8B6-1F295656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EE19D-6885-4315-AB5F-D0DAD2B0B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1C459-AEE9-48E6-A10C-C0EFC70B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1406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E63B0F-A264-41FA-9436-0C9C8203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13067-EC37-4F7B-B6C1-B9445129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B7DD3-3A9B-49C1-8F7E-FE4D7DD0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95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B18B-1EBF-4437-875C-4DAF331E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6320-03B2-47AE-BABF-119271169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5B3F7-914F-432B-A0C5-65E280836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B5F7F-D42B-454F-BD29-965E3DB0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2033D-8B37-40C1-8BEA-3514B540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E70A0-77B3-490A-A87A-CBB34B96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87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B77E-4DC7-40C1-ADA8-ED583334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B3B2F-6B0C-41E3-A3A2-7C3394EE9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0D0E9-29E0-47C2-9931-3D40202C7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0FC97-DC2F-4B59-B1EB-4A4CDD99F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73AF1-B537-4509-A0CD-7D3E0340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65232-5D39-4CDD-AF03-9E00C36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9289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C926-A0A9-43FC-A177-82DB12D8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47E25-5187-4D8A-86D6-10197999F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91D8-1533-434C-B096-6E36DA01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0058-3C85-44DB-8DED-DE0752411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37A5E-EF35-4263-8150-4C9B541A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1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D0527-19E5-41EE-8880-AE911FAE20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D4EFD-EC1D-4908-82CB-E9A96EB83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6E400-7A1E-4CE6-AC77-BD0837EC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E6F0C-1451-4531-B35E-8879AE85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C3AB-C736-44B0-A786-D48D338F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048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774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(2 columns)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284642F-6D02-E641-AD09-B4CF9EDAD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6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761A553-FE7D-7D4F-BBB2-39CDEEB4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684"/>
            <a:ext cx="10515600" cy="109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2E58296-8D3B-A944-9119-75AB3549F22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8200" y="2333476"/>
            <a:ext cx="10515600" cy="3279048"/>
          </a:xfrm>
        </p:spPr>
        <p:txBody>
          <a:bodyPr numCol="2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68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4D1C6439-FD72-4709-9E66-476B643F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C526A-745E-4339-A4F3-A8AA3F57AF1F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D8143B2-760F-48BE-9999-31255860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0EA60A9-7A7B-427F-BC39-30DCD3DA3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777A7-5914-4398-B5C5-181F4915D51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789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93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AA9515A5-1488-4432-8526-26B492C4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B8C78-D805-4A01-8B94-E81A0DCB69A5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0ECB3201-1D50-4B61-B0BE-8B4595D5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71A3EB9F-48A6-4F02-B60D-10E10BC9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3DE1D-E7B1-43A4-AF32-01C4299B332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2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A96C204C-968B-48B9-A2CB-72B446C1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4C83C0-B3A9-46A5-A4F2-02311883FA99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F1956C94-3ACB-4527-996D-6C681B1F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EE184CB2-534D-42BC-A5E9-638E8ACC5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50334-5245-49E9-BEF5-18980207EE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4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65E37FBA-343D-4DD7-B637-57983B0E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C77F7-3B77-4881-A2CB-1A469D0CC09A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7C704885-5683-4B99-891A-D5CDC6D6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4D9E339A-5172-43AC-8B79-F8C0F9C2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6C6BE-7853-4856-94A4-C6BED6E1F6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28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31760FE0-D937-48DC-89B7-4495608E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F11FC-7D9C-4F52-AC35-E54340A0A726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C1E384AC-4B75-4B10-8176-421E47794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BB10461-A953-449D-8DF6-E325EAD9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EA706-84F8-4D51-8EFB-BD64CBE4859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21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FF7B2533-7A2B-4259-AE0C-68AC0C5C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77746-3867-4684-A30B-C620DB82E89E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E86B4922-7691-4642-B0AD-A7256FC0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555A264-D1FE-4CC5-BCD2-4342D24B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EA3B9-B697-4C1B-81D0-8D54F8A25EE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2D1DFDF0-2A04-4A12-8AA0-B5158ED130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5AE1D871-AC1C-4A7B-9C18-5FD23C8A16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6CC62-E435-4D8D-A694-3436AA62F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solidFill>
                  <a:srgbClr val="898989"/>
                </a:solidFill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BE65F2B-0A1A-473E-9482-3AAA62791AA8}" type="datetimeFigureOut">
              <a:rPr lang="ko-KR" altLang="en-US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FA7C90-7CA2-4E90-9FF0-1DC7DC8E0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200">
                <a:solidFill>
                  <a:srgbClr val="898989"/>
                </a:solidFill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2F0FC-3FE4-4225-8A05-97B236C8C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82D5145C-5DF6-4655-9396-8B25C2160E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0" r:id="rId1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DF25C0-9D75-4000-95D9-B69EB5E5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75468-F025-4166-B387-70E6352B7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27E22-4276-457F-AF16-B74471B64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85223-9A06-4219-A950-E7E8C957D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2D1C6-8FCB-45F2-AB92-83F290E76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3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DF25C0-9D75-4000-95D9-B69EB5E5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75468-F025-4166-B387-70E6352B7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27E22-4276-457F-AF16-B74471B64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BE65F2B-0A1A-473E-9482-3AAA62791AA8}" type="datetimeFigureOut">
              <a:rPr lang="ko-KR" altLang="en-US" smtClean="0"/>
              <a:pPr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85223-9A06-4219-A950-E7E8C957D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2D1C6-8FCB-45F2-AB92-83F290E76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D5145C-5DF6-4655-9396-8B25C2160ED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24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9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0" Type="http://schemas.openxmlformats.org/officeDocument/2006/relationships/image" Target="../media/image26.sv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4498" cy="6859405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4DCF49D-347C-8A43-8D26-F7AF0A948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7" y="102928"/>
            <a:ext cx="3572933" cy="1120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377">
            <a:off x="1691724" y="4219531"/>
            <a:ext cx="3685652" cy="3567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260D22-D643-409F-806F-FA8849B76C8C}"/>
              </a:ext>
            </a:extLst>
          </p:cNvPr>
          <p:cNvSpPr/>
          <p:nvPr/>
        </p:nvSpPr>
        <p:spPr>
          <a:xfrm>
            <a:off x="621611" y="177056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Water balance-based tool for drought proofing agricultural watersheds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9926B7A9-9DC5-40A0-B52C-865A32D84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17775"/>
            <a:ext cx="6096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sz="16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Sudharsan M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 F Alam, Alok Sikka,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Shilp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Verma</a:t>
            </a:r>
          </a:p>
          <a:p>
            <a:pPr algn="ctr"/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(International Water Management Institute)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Vijay V, </a:t>
            </a:r>
            <a:r>
              <a:rPr lang="en-US" altLang="ko-K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Giresh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Mohan, </a:t>
            </a:r>
            <a:r>
              <a:rPr lang="en-US" altLang="ko-K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Akankshya</a:t>
            </a: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Mishra </a:t>
            </a:r>
            <a:r>
              <a:rPr lang="en-US" altLang="ko-KR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(ITC)</a:t>
            </a:r>
          </a:p>
          <a:p>
            <a:pPr algn="ctr"/>
            <a:r>
              <a:rPr lang="en-US" altLang="ko-KR" sz="16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s.Maliappan@cgiar.org</a:t>
            </a:r>
            <a:endParaRPr lang="en-US" altLang="ko-KR" sz="1600" i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64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DD8FCE-6422-4335-896A-5FA56BEB52C3}"/>
              </a:ext>
            </a:extLst>
          </p:cNvPr>
          <p:cNvSpPr/>
          <p:nvPr/>
        </p:nvSpPr>
        <p:spPr>
          <a:xfrm>
            <a:off x="8562129" y="5620290"/>
            <a:ext cx="3629871" cy="127476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03268-0A1C-4BBC-B4D1-5107168A9B41}"/>
              </a:ext>
            </a:extLst>
          </p:cNvPr>
          <p:cNvSpPr txBox="1"/>
          <p:nvPr/>
        </p:nvSpPr>
        <p:spPr>
          <a:xfrm>
            <a:off x="1971777" y="1375704"/>
            <a:ext cx="1574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Supply Side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Interventions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2DC33-A464-4FA5-A9F0-72E3646D017D}"/>
              </a:ext>
            </a:extLst>
          </p:cNvPr>
          <p:cNvSpPr txBox="1"/>
          <p:nvPr/>
        </p:nvSpPr>
        <p:spPr>
          <a:xfrm>
            <a:off x="5127004" y="1413348"/>
            <a:ext cx="162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Demand Side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Interventions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E7E614-078A-489C-BDB1-87157B235318}"/>
              </a:ext>
            </a:extLst>
          </p:cNvPr>
          <p:cNvSpPr txBox="1"/>
          <p:nvPr/>
        </p:nvSpPr>
        <p:spPr>
          <a:xfrm>
            <a:off x="8049971" y="1407616"/>
            <a:ext cx="1619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Soil Moisture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Interventions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E225C-161D-4D73-BB01-B6AD8B6F0567}"/>
              </a:ext>
            </a:extLst>
          </p:cNvPr>
          <p:cNvSpPr txBox="1"/>
          <p:nvPr/>
        </p:nvSpPr>
        <p:spPr>
          <a:xfrm>
            <a:off x="1578496" y="2737082"/>
            <a:ext cx="236141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Farm Pond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Farm Pond (Lined)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Infiltration Ponds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Injection/Borewell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Check dams / Gully Plugs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700" dirty="0">
                <a:solidFill>
                  <a:prstClr val="white"/>
                </a:solidFill>
                <a:latin typeface="Calibri" panose="020F0502020204030204"/>
                <a:ea typeface="+mn-ea"/>
              </a:rPr>
              <a:t>Tank desilting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19ED810F-12AA-42AC-A024-F3F9505FD81D}"/>
              </a:ext>
            </a:extLst>
          </p:cNvPr>
          <p:cNvSpPr txBox="1">
            <a:spLocks/>
          </p:cNvSpPr>
          <p:nvPr/>
        </p:nvSpPr>
        <p:spPr>
          <a:xfrm>
            <a:off x="-26935" y="686056"/>
            <a:ext cx="12192000" cy="7422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3100" b="1" dirty="0">
                <a:solidFill>
                  <a:srgbClr val="002060"/>
                </a:solidFill>
                <a:latin typeface="+mn-lt"/>
              </a:rPr>
              <a:t>Inbuilt Water Management Interventions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B8D7D71-5755-4F78-8BF1-046E36F3C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66" y="1761559"/>
            <a:ext cx="8615998" cy="4591081"/>
          </a:xfrm>
          <a:prstGeom prst="rect">
            <a:avLst/>
          </a:prstGeom>
        </p:spPr>
      </p:pic>
      <p:pic>
        <p:nvPicPr>
          <p:cNvPr id="33" name="Picture 6" descr="F:\Rajeshwari\2017\Eicher - Oragadam\Icons\Water recharge.png">
            <a:extLst>
              <a:ext uri="{FF2B5EF4-FFF2-40B4-BE49-F238E27FC236}">
                <a16:creationId xmlns:a16="http://schemas.microsoft.com/office/drawing/2014/main" id="{ED7913DE-788C-4FFD-8964-AC8F3CD5C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59" y="1004371"/>
            <a:ext cx="1688132" cy="1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45D75FFE-84E5-4F04-A739-97042097703B}"/>
              </a:ext>
            </a:extLst>
          </p:cNvPr>
          <p:cNvSpPr/>
          <p:nvPr/>
        </p:nvSpPr>
        <p:spPr>
          <a:xfrm>
            <a:off x="5171283" y="1254219"/>
            <a:ext cx="812493" cy="824688"/>
          </a:xfrm>
          <a:prstGeom prst="flowChartConnector">
            <a:avLst/>
          </a:prstGeom>
          <a:solidFill>
            <a:srgbClr val="0F2210"/>
          </a:solidFill>
          <a:ln w="25400" cap="flat" cmpd="sng" algn="ctr">
            <a:solidFill>
              <a:srgbClr val="0F221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pic>
        <p:nvPicPr>
          <p:cNvPr id="36" name="Graphic 7">
            <a:extLst>
              <a:ext uri="{FF2B5EF4-FFF2-40B4-BE49-F238E27FC236}">
                <a16:creationId xmlns:a16="http://schemas.microsoft.com/office/drawing/2014/main" id="{7D8E58F3-F9FC-4B91-8364-0E79CBC00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3355" y="1434514"/>
            <a:ext cx="574548" cy="470084"/>
          </a:xfrm>
          <a:prstGeom prst="rect">
            <a:avLst/>
          </a:prstGeom>
        </p:spPr>
      </p:pic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C45A0A8A-9025-4F0F-AD68-5929349A26A2}"/>
              </a:ext>
            </a:extLst>
          </p:cNvPr>
          <p:cNvSpPr/>
          <p:nvPr/>
        </p:nvSpPr>
        <p:spPr>
          <a:xfrm>
            <a:off x="8140378" y="1237710"/>
            <a:ext cx="811619" cy="831170"/>
          </a:xfrm>
          <a:prstGeom prst="flowChartConnector">
            <a:avLst/>
          </a:prstGeom>
          <a:solidFill>
            <a:srgbClr val="0F2210"/>
          </a:solidFill>
          <a:ln w="25400" cap="flat" cmpd="sng" algn="ctr">
            <a:solidFill>
              <a:srgbClr val="0F221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pic>
        <p:nvPicPr>
          <p:cNvPr id="38" name="Graphic 9">
            <a:extLst>
              <a:ext uri="{FF2B5EF4-FFF2-40B4-BE49-F238E27FC236}">
                <a16:creationId xmlns:a16="http://schemas.microsoft.com/office/drawing/2014/main" id="{AD2F34CE-4E94-45DA-90CB-0B1F526368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7691" y="1383947"/>
            <a:ext cx="513179" cy="5131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05FFB5-7108-4F6C-A5A3-EF3E4FD36C1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808" y="0"/>
            <a:ext cx="1536192" cy="8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16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037"/>
            <a:ext cx="9029700" cy="403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727" y="151527"/>
            <a:ext cx="6144273" cy="3297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105" y="2652450"/>
            <a:ext cx="5713808" cy="4210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6152"/>
            <a:ext cx="12252961" cy="6706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6095" y="1551606"/>
            <a:ext cx="8867775" cy="427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0868" y="949412"/>
            <a:ext cx="7715250" cy="606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38" y="242368"/>
            <a:ext cx="12229583" cy="6620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1" y="1715102"/>
            <a:ext cx="12192000" cy="39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11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3" y="2060309"/>
            <a:ext cx="12049125" cy="1647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7" y="4020399"/>
            <a:ext cx="12099413" cy="1748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4" y="0"/>
            <a:ext cx="12168772" cy="67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0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780176" y="1092810"/>
            <a:ext cx="3958883" cy="781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rgbClr val="002060"/>
                </a:solidFill>
                <a:latin typeface="Calibri Light" panose="020F0302020204030204"/>
              </a:rPr>
              <a:t>What it is?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269531" y="1069363"/>
            <a:ext cx="4922469" cy="781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b="1" dirty="0">
                <a:solidFill>
                  <a:srgbClr val="002060"/>
                </a:solidFill>
                <a:latin typeface="Calibri Light" panose="020F0302020204030204"/>
              </a:rPr>
              <a:t>Limitations &gt; To be developed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736948"/>
            <a:ext cx="5749520" cy="4401205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Simple tool for field level NGO partners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To assess water availability and requirements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Gives an idea what interventions to plan and what potential benefits will be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Prepare DPR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For small (10-100 km2)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homogenous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agri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-catchments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Easy to use, no software requirements (other than excel)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79282" y="1772093"/>
            <a:ext cx="5912718" cy="2862322"/>
          </a:xfrm>
          <a:prstGeom prst="rect">
            <a:avLst/>
          </a:prstGeom>
          <a:solidFill>
            <a:srgbClr val="E7E6E6"/>
          </a:solidFill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Not a replacement for sophistical models'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researchers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 can use and understand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Not for large watersheds with heterogeneity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Lumped. Not for identifying sites for interventions within watershed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Water specific drought proofing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516" y="892654"/>
            <a:ext cx="1096049" cy="8794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12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8954" y="772943"/>
            <a:ext cx="1076027" cy="104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1E72F0-E6A0-4DA1-9A6A-9CEF3E73A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823" y="417251"/>
            <a:ext cx="5839177" cy="5769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88CD0-7D0F-41AE-B57C-39176D67CF27}"/>
              </a:ext>
            </a:extLst>
          </p:cNvPr>
          <p:cNvSpPr txBox="1"/>
          <p:nvPr/>
        </p:nvSpPr>
        <p:spPr>
          <a:xfrm>
            <a:off x="105571" y="1303162"/>
            <a:ext cx="68382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 is currently used by ITC and associated NGO partners for planning interventions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 is planned to be used Karnataka Watershed department for actively planning interventions in 100 watersheds in 1.16 million acres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program to Watershed Development Department (WDD), Karnataka to implement drought framework and tool to plan and implement interventions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8AB7F22-80ED-4A38-8798-2BD669CAB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886" y="5051394"/>
            <a:ext cx="3462661" cy="1806606"/>
          </a:xfrm>
          <a:prstGeom prst="rect">
            <a:avLst/>
          </a:prstGeom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68FEF19-26D0-41DD-978A-EC7DFBC6E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1394"/>
            <a:ext cx="4127488" cy="18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0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713" y="4693934"/>
            <a:ext cx="3258312" cy="2164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61" t="8279"/>
          <a:stretch/>
        </p:blipFill>
        <p:spPr>
          <a:xfrm>
            <a:off x="0" y="0"/>
            <a:ext cx="5626106" cy="19234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B603272-C080-2946-816B-39CB51370BBA}"/>
              </a:ext>
            </a:extLst>
          </p:cNvPr>
          <p:cNvSpPr txBox="1">
            <a:spLocks/>
          </p:cNvSpPr>
          <p:nvPr/>
        </p:nvSpPr>
        <p:spPr>
          <a:xfrm>
            <a:off x="7998238" y="2213584"/>
            <a:ext cx="4490846" cy="160606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Thank you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4DCF49D-347C-8A43-8D26-F7AF0A948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012" y="102928"/>
            <a:ext cx="3572933" cy="11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15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2E6E-2832-43BA-87E4-71650A14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38" y="513796"/>
            <a:ext cx="10515600" cy="893237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>
                <a:solidFill>
                  <a:srgbClr val="002060"/>
                </a:solidFill>
                <a:latin typeface="+mn-lt"/>
              </a:rPr>
              <a:t>Drought overview</a:t>
            </a:r>
            <a:endParaRPr lang="en-IN" sz="3100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EE78D7A-00AC-4E5D-968A-DCC86F57C0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8" t="14283" r="17774" b="11455"/>
          <a:stretch/>
        </p:blipFill>
        <p:spPr>
          <a:xfrm>
            <a:off x="6139481" y="1190527"/>
            <a:ext cx="6052519" cy="4999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E9DC0-F011-418B-B9AA-3682DEF97C48}"/>
              </a:ext>
            </a:extLst>
          </p:cNvPr>
          <p:cNvSpPr txBox="1"/>
          <p:nvPr/>
        </p:nvSpPr>
        <p:spPr>
          <a:xfrm>
            <a:off x="204738" y="1228397"/>
            <a:ext cx="631952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temporary aberration but is a normal, recurring feature of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Agriculture is most vulnerable  absorbing up to 80% of drought impacts, affecting agricultural production, food security and rural livelihoods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Spread and intensity of the drought depends on several factors: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Status of surface and ground water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Agro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-climatic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Cropping choices and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Socio-economic vulnerabilities of the local population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Drought classified under four major categories and Agricultural drought is considered for the study</a:t>
            </a:r>
          </a:p>
        </p:txBody>
      </p:sp>
    </p:spTree>
    <p:extLst>
      <p:ext uri="{BB962C8B-B14F-4D97-AF65-F5344CB8AC3E}">
        <p14:creationId xmlns:p14="http://schemas.microsoft.com/office/powerpoint/2010/main" val="103297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90359" y="655010"/>
            <a:ext cx="1094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9265" y="655010"/>
            <a:ext cx="10515600" cy="80211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Drought Proofing Agri-Catchments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265" y="1225689"/>
            <a:ext cx="114147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Ensuring the capacity to meet the basic material and physical needs of the local population (both human and animal) during a drought so that there is minimal distress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the context of </a:t>
            </a:r>
            <a:r>
              <a:rPr lang="en-US" sz="20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agri</a:t>
            </a:r>
            <a:r>
              <a:rPr lang="en-US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catchments</a:t>
            </a:r>
          </a:p>
          <a:p>
            <a:pPr lvl="1"/>
            <a:endParaRPr lang="en-US" dirty="0"/>
          </a:p>
          <a:p>
            <a:pPr lvl="1" algn="ctr"/>
            <a:r>
              <a:rPr lang="en-US" sz="2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Drought proofing is defined as </a:t>
            </a:r>
          </a:p>
          <a:p>
            <a:pPr lvl="1" algn="ctr"/>
            <a:r>
              <a:rPr lang="en-US" sz="2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“Preparing catchments to face drought with the </a:t>
            </a:r>
            <a:r>
              <a:rPr lang="en-US" sz="2400" i="1" u="sng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minimum</a:t>
            </a:r>
            <a:r>
              <a:rPr lang="en-US" sz="2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possible adverse effects by </a:t>
            </a:r>
            <a:r>
              <a:rPr lang="en-US" sz="2400" i="1" u="sng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efficient and effective use of water resources </a:t>
            </a:r>
            <a:r>
              <a:rPr lang="en-US" sz="2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the objective of stabilizing crop production”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Outcome of </a:t>
            </a:r>
            <a:r>
              <a:rPr lang="en-US" sz="2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stabilizing crop production</a:t>
            </a: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enhancing  farmers’ drought resilience at micro level and stabilizing farm incomes.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Drought proofing is a continuous process and spans over both normal, drought and surplus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2701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377" t="1743" r="-1377" b="1807"/>
          <a:stretch/>
        </p:blipFill>
        <p:spPr>
          <a:xfrm>
            <a:off x="588334" y="1099930"/>
            <a:ext cx="10300465" cy="5758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808" y="0"/>
            <a:ext cx="1536192" cy="82905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0208" y="582821"/>
            <a:ext cx="10515600" cy="763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2060"/>
                </a:solidFill>
                <a:latin typeface="+mn-lt"/>
              </a:rPr>
              <a:t>Conceptual framework</a:t>
            </a:r>
          </a:p>
        </p:txBody>
      </p:sp>
      <p:sp>
        <p:nvSpPr>
          <p:cNvPr id="6" name="Rectangle: Rounded Corners 1"/>
          <p:cNvSpPr/>
          <p:nvPr/>
        </p:nvSpPr>
        <p:spPr>
          <a:xfrm>
            <a:off x="5573521" y="1617040"/>
            <a:ext cx="3491696" cy="22468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47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D0C96D-E8BE-4A8B-9B90-E49C20551A20}"/>
              </a:ext>
            </a:extLst>
          </p:cNvPr>
          <p:cNvSpPr txBox="1"/>
          <p:nvPr/>
        </p:nvSpPr>
        <p:spPr>
          <a:xfrm>
            <a:off x="-257447" y="2258919"/>
            <a:ext cx="1094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0AE120-B6BB-47BC-BBD4-9672DC94F14B}"/>
              </a:ext>
            </a:extLst>
          </p:cNvPr>
          <p:cNvSpPr txBox="1">
            <a:spLocks/>
          </p:cNvSpPr>
          <p:nvPr/>
        </p:nvSpPr>
        <p:spPr>
          <a:xfrm>
            <a:off x="78839" y="684414"/>
            <a:ext cx="12112010" cy="125979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b="1" dirty="0">
                <a:solidFill>
                  <a:srgbClr val="002060"/>
                </a:solidFill>
                <a:latin typeface="+mn-lt"/>
              </a:rPr>
              <a:t>Water Balance Tool</a:t>
            </a:r>
          </a:p>
          <a:p>
            <a:pPr algn="ctr"/>
            <a:r>
              <a:rPr lang="en-US" sz="2300" b="1" dirty="0">
                <a:solidFill>
                  <a:srgbClr val="002060"/>
                </a:solidFill>
                <a:latin typeface="+mn-lt"/>
              </a:rPr>
              <a:t>To operationalize Drought Proofing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BF604-1DCA-4371-A196-DF87810AFCD2}"/>
              </a:ext>
            </a:extLst>
          </p:cNvPr>
          <p:cNvSpPr txBox="1"/>
          <p:nvPr/>
        </p:nvSpPr>
        <p:spPr>
          <a:xfrm>
            <a:off x="224437" y="1564007"/>
            <a:ext cx="47466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To help in </a:t>
            </a:r>
            <a:r>
              <a:rPr lang="en-US" sz="2000" i="1" dirty="0">
                <a:solidFill>
                  <a:srgbClr val="0070C0"/>
                </a:solidFill>
              </a:rPr>
              <a:t>site specific water balance, crop yield and crop requirement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Excel based, simple but </a:t>
            </a:r>
            <a:r>
              <a:rPr lang="en-US" sz="2000" dirty="0">
                <a:solidFill>
                  <a:srgbClr val="0070C0"/>
                </a:solidFill>
              </a:rPr>
              <a:t>conceptually robust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Inbuilt default datasets, minimum data requirements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Simulate scenarios </a:t>
            </a:r>
            <a:r>
              <a:rPr lang="en-US" sz="2000" i="1" dirty="0">
                <a:solidFill>
                  <a:srgbClr val="0070C0"/>
                </a:solidFill>
              </a:rPr>
              <a:t>to </a:t>
            </a:r>
            <a:r>
              <a:rPr lang="en-US" sz="2000" dirty="0">
                <a:solidFill>
                  <a:srgbClr val="0070C0"/>
                </a:solidFill>
              </a:rPr>
              <a:t>assess impact of </a:t>
            </a:r>
            <a:r>
              <a:rPr lang="en-US" sz="2000" i="1" dirty="0">
                <a:solidFill>
                  <a:srgbClr val="0070C0"/>
                </a:solidFill>
              </a:rPr>
              <a:t>planned interventions</a:t>
            </a:r>
            <a:r>
              <a:rPr lang="en-US" sz="2000" i="1" dirty="0">
                <a:solidFill>
                  <a:srgbClr val="002060"/>
                </a:solidFill>
              </a:rPr>
              <a:t> </a:t>
            </a:r>
            <a:r>
              <a:rPr lang="en-US" sz="2000" dirty="0"/>
              <a:t>on drought proofing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Average, monthly and annual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27F68-18C0-42C7-8F6D-1960E948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111" y="1944210"/>
            <a:ext cx="7219738" cy="32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20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371" y="1117367"/>
            <a:ext cx="9374227" cy="576467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649245"/>
            <a:ext cx="12192000" cy="590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b="1" dirty="0">
                <a:solidFill>
                  <a:srgbClr val="002060"/>
                </a:solidFill>
                <a:latin typeface="+mn-lt"/>
              </a:rPr>
              <a:t>Robust Methodology (Backend)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34769" y="3862716"/>
            <a:ext cx="1403927" cy="53732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USDA CN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02308" y="1178557"/>
            <a:ext cx="1403927" cy="480291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FAO 56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78588" y="5275585"/>
            <a:ext cx="1447406" cy="783176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Daily soil moisture and stress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554091"/>
            <a:ext cx="1353420" cy="501466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root growth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612582" y="2115292"/>
            <a:ext cx="1579418" cy="480291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FAO Crop yield response</a:t>
            </a:r>
          </a:p>
        </p:txBody>
      </p:sp>
    </p:spTree>
    <p:extLst>
      <p:ext uri="{BB962C8B-B14F-4D97-AF65-F5344CB8AC3E}">
        <p14:creationId xmlns:p14="http://schemas.microsoft.com/office/powerpoint/2010/main" val="2722262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D0C96D-E8BE-4A8B-9B90-E49C20551A20}"/>
              </a:ext>
            </a:extLst>
          </p:cNvPr>
          <p:cNvSpPr txBox="1"/>
          <p:nvPr/>
        </p:nvSpPr>
        <p:spPr>
          <a:xfrm>
            <a:off x="-257447" y="2258919"/>
            <a:ext cx="1094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0AE120-B6BB-47BC-BBD4-9672DC94F14B}"/>
              </a:ext>
            </a:extLst>
          </p:cNvPr>
          <p:cNvSpPr txBox="1">
            <a:spLocks/>
          </p:cNvSpPr>
          <p:nvPr/>
        </p:nvSpPr>
        <p:spPr>
          <a:xfrm>
            <a:off x="0" y="1018810"/>
            <a:ext cx="12192000" cy="59693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3200" b="1" dirty="0">
                <a:solidFill>
                  <a:srgbClr val="002060"/>
                </a:solidFill>
                <a:latin typeface="+mn-lt"/>
              </a:rPr>
              <a:t>Water Balance Tool: Steps Involved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09B3-41A4-42DA-B570-9E6B44910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555" y="1859029"/>
            <a:ext cx="9466889" cy="348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36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11395" y="648987"/>
            <a:ext cx="12191999" cy="521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3100" b="1" dirty="0">
                <a:solidFill>
                  <a:srgbClr val="002060"/>
                </a:solidFill>
                <a:latin typeface="+mn-lt"/>
                <a:ea typeface="+mj-ea"/>
                <a:cs typeface="+mj-cs"/>
              </a:rPr>
              <a:t>Easily acquired input Parameters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3ADC4D-88BB-4DF0-B406-6D8047F60DDD}"/>
              </a:ext>
            </a:extLst>
          </p:cNvPr>
          <p:cNvSpPr/>
          <p:nvPr/>
        </p:nvSpPr>
        <p:spPr>
          <a:xfrm rot="5400000">
            <a:off x="3969872" y="4136431"/>
            <a:ext cx="4375884" cy="242475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50000"/>
                  <a:shade val="30000"/>
                  <a:satMod val="115000"/>
                </a:sysClr>
              </a:gs>
              <a:gs pos="50000">
                <a:sysClr val="window" lastClr="FFFFFF">
                  <a:lumMod val="50000"/>
                  <a:shade val="67500"/>
                  <a:satMod val="115000"/>
                </a:sysClr>
              </a:gs>
              <a:gs pos="100000">
                <a:sysClr val="window" lastClr="FFFFFF">
                  <a:lumMod val="50000"/>
                  <a:shade val="100000"/>
                  <a:satMod val="115000"/>
                </a:sys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297A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62D3EC-8473-4DD3-BF0F-0D1DFD10EB67}"/>
              </a:ext>
            </a:extLst>
          </p:cNvPr>
          <p:cNvGrpSpPr/>
          <p:nvPr/>
        </p:nvGrpSpPr>
        <p:grpSpPr>
          <a:xfrm rot="5400000">
            <a:off x="4200588" y="2156000"/>
            <a:ext cx="271305" cy="3749055"/>
            <a:chOff x="2013531" y="3354913"/>
            <a:chExt cx="271305" cy="3749055"/>
          </a:xfrm>
          <a:solidFill>
            <a:srgbClr val="0070C0"/>
          </a:solidFill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6BA37CC-358B-49E9-80F8-7B5A49A1BFB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p:sp>
          <p:nvSpPr>
            <p:cNvPr id="68" name="Doughnut 22">
              <a:extLst>
                <a:ext uri="{FF2B5EF4-FFF2-40B4-BE49-F238E27FC236}">
                  <a16:creationId xmlns:a16="http://schemas.microsoft.com/office/drawing/2014/main" id="{F3E69314-41CD-4F75-A97E-229C2C4D0969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CD410DA-37B4-4BE5-9E75-16E64F072DA3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0" name="Graphic 5">
            <a:extLst>
              <a:ext uri="{FF2B5EF4-FFF2-40B4-BE49-F238E27FC236}">
                <a16:creationId xmlns:a16="http://schemas.microsoft.com/office/drawing/2014/main" id="{42D07C70-94BD-456A-9117-335C9FD84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3261" y="3350096"/>
            <a:ext cx="463515" cy="46351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1" name="Graphic 98">
            <a:extLst>
              <a:ext uri="{FF2B5EF4-FFF2-40B4-BE49-F238E27FC236}">
                <a16:creationId xmlns:a16="http://schemas.microsoft.com/office/drawing/2014/main" id="{52D3F2BE-D80A-4918-9B67-9AD4E323F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0937" y="2754201"/>
            <a:ext cx="524514" cy="49584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76F9C8C-52DB-4DEB-9741-70CC8BEF16AD}"/>
              </a:ext>
            </a:extLst>
          </p:cNvPr>
          <p:cNvSpPr txBox="1"/>
          <p:nvPr/>
        </p:nvSpPr>
        <p:spPr>
          <a:xfrm>
            <a:off x="3023575" y="2990635"/>
            <a:ext cx="2850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Rainfall &amp; Temperature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Daily Rainfall data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Monthly Min &amp; Max temperature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0E6632C-E5F5-4E9E-BAEE-DB0167CB6917}"/>
              </a:ext>
            </a:extLst>
          </p:cNvPr>
          <p:cNvGrpSpPr/>
          <p:nvPr/>
        </p:nvGrpSpPr>
        <p:grpSpPr>
          <a:xfrm rot="16200000">
            <a:off x="7834875" y="1323830"/>
            <a:ext cx="271305" cy="3749055"/>
            <a:chOff x="2013531" y="3354913"/>
            <a:chExt cx="271305" cy="37490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164929-F160-4685-9025-70575203CBE0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noFill/>
            <a:ln w="15875" cap="flat" cmpd="sng" algn="ctr">
              <a:solidFill>
                <a:srgbClr val="E86933"/>
              </a:solidFill>
              <a:prstDash val="solid"/>
              <a:miter lim="800000"/>
            </a:ln>
            <a:effectLst/>
          </p:spPr>
        </p:cxnSp>
        <p:sp>
          <p:nvSpPr>
            <p:cNvPr id="75" name="Doughnut 22">
              <a:extLst>
                <a:ext uri="{FF2B5EF4-FFF2-40B4-BE49-F238E27FC236}">
                  <a16:creationId xmlns:a16="http://schemas.microsoft.com/office/drawing/2014/main" id="{6095CBA4-BCBB-4E46-AF48-C11A2D130F5C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solidFill>
              <a:srgbClr val="E869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5E9FCB-08C9-4ABB-ABA4-969F8D3E09D1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solidFill>
              <a:srgbClr val="E869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C1E32F7-2A25-41EA-9531-DF4B9420D3F4}"/>
              </a:ext>
            </a:extLst>
          </p:cNvPr>
          <p:cNvSpPr txBox="1"/>
          <p:nvPr/>
        </p:nvSpPr>
        <p:spPr>
          <a:xfrm>
            <a:off x="6381781" y="1943457"/>
            <a:ext cx="28501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Land Use &amp; Soil 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Soil Types, depth &amp; Distribution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Hydrological condition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Land Use Land Cover Data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Latitude &amp; Hemisphere 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E5723AE-D69F-46A0-915A-0693072C03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121" y="1989886"/>
            <a:ext cx="618562" cy="63249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DED24DC-4FC2-4AC5-A345-2472FFB608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06"/>
          <a:stretch/>
        </p:blipFill>
        <p:spPr>
          <a:xfrm>
            <a:off x="9460627" y="2432925"/>
            <a:ext cx="458371" cy="694897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2AB42D5C-A007-440C-9CE3-D3BFAF8D2F9B}"/>
              </a:ext>
            </a:extLst>
          </p:cNvPr>
          <p:cNvGrpSpPr/>
          <p:nvPr/>
        </p:nvGrpSpPr>
        <p:grpSpPr>
          <a:xfrm rot="16200000">
            <a:off x="7834875" y="3115213"/>
            <a:ext cx="271305" cy="3749055"/>
            <a:chOff x="2013531" y="3354913"/>
            <a:chExt cx="271305" cy="3749055"/>
          </a:xfrm>
          <a:solidFill>
            <a:srgbClr val="00B050"/>
          </a:solidFill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040AD74-3463-4794-9A88-95FCC2EC71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sp>
          <p:nvSpPr>
            <p:cNvPr id="82" name="Doughnut 22">
              <a:extLst>
                <a:ext uri="{FF2B5EF4-FFF2-40B4-BE49-F238E27FC236}">
                  <a16:creationId xmlns:a16="http://schemas.microsoft.com/office/drawing/2014/main" id="{4529D2DD-8FA4-4380-8C4D-66DE49ACD68C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 w="1270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B482BFD-6F9E-462C-9C91-29ACF363E732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 w="1270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9D0158CC-98AD-4160-9822-DBCB0E6502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08" y="3651346"/>
            <a:ext cx="1359408" cy="138684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0AE0497-8522-4639-AFCB-4F97B1A9F3E8}"/>
              </a:ext>
            </a:extLst>
          </p:cNvPr>
          <p:cNvSpPr txBox="1"/>
          <p:nvPr/>
        </p:nvSpPr>
        <p:spPr>
          <a:xfrm>
            <a:off x="6436378" y="3688100"/>
            <a:ext cx="27518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Crop Pattern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Crop Type and growth duration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Upto</a:t>
            </a: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 9 crops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Rainfed &amp; Irrigated area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Sowing Month &amp; Week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ED2D8C8-ECCD-4DED-94B8-76B29D91914A}"/>
              </a:ext>
            </a:extLst>
          </p:cNvPr>
          <p:cNvGrpSpPr/>
          <p:nvPr/>
        </p:nvGrpSpPr>
        <p:grpSpPr>
          <a:xfrm rot="5400000">
            <a:off x="4205738" y="4025651"/>
            <a:ext cx="271305" cy="3749055"/>
            <a:chOff x="2013531" y="3354913"/>
            <a:chExt cx="271305" cy="3749055"/>
          </a:xfrm>
          <a:solidFill>
            <a:srgbClr val="00B0F0"/>
          </a:solidFill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995807-902C-4040-96E9-3658DDD2F7B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</p:cxnSp>
        <p:sp>
          <p:nvSpPr>
            <p:cNvPr id="88" name="Doughnut 22">
              <a:extLst>
                <a:ext uri="{FF2B5EF4-FFF2-40B4-BE49-F238E27FC236}">
                  <a16:creationId xmlns:a16="http://schemas.microsoft.com/office/drawing/2014/main" id="{701C857E-D31F-4B1A-BE83-E2B832ACF7FD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C4BD8C7-F3A5-4585-B516-E1ACB38BDA37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0395134F-B611-43AD-9AC6-6685BC7B4125}"/>
              </a:ext>
            </a:extLst>
          </p:cNvPr>
          <p:cNvSpPr txBox="1"/>
          <p:nvPr/>
        </p:nvSpPr>
        <p:spPr>
          <a:xfrm>
            <a:off x="2942098" y="4379573"/>
            <a:ext cx="30199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Irrigation &amp; Domestic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Irrigation Efficiency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Groundwater &amp; Surface water dependency (%)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River / Canal water availability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</a:rPr>
              <a:t>Population &amp; daily water usage</a:t>
            </a:r>
          </a:p>
        </p:txBody>
      </p:sp>
      <p:pic>
        <p:nvPicPr>
          <p:cNvPr id="91" name="Graphic 21">
            <a:extLst>
              <a:ext uri="{FF2B5EF4-FFF2-40B4-BE49-F238E27FC236}">
                <a16:creationId xmlns:a16="http://schemas.microsoft.com/office/drawing/2014/main" id="{5F464BC8-8E06-44FC-9CA8-D4D2652D1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93878" y="5243970"/>
            <a:ext cx="479523" cy="4130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605029F-90CE-4100-8CBD-D0C1769B648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96"/>
          <a:stretch/>
        </p:blipFill>
        <p:spPr>
          <a:xfrm>
            <a:off x="2357971" y="4379573"/>
            <a:ext cx="546863" cy="99322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8C1E32F7-2A25-41EA-9531-DF4B9420D3F4}"/>
              </a:ext>
            </a:extLst>
          </p:cNvPr>
          <p:cNvSpPr txBox="1"/>
          <p:nvPr/>
        </p:nvSpPr>
        <p:spPr>
          <a:xfrm>
            <a:off x="4732804" y="1325324"/>
            <a:ext cx="285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  <a:ea typeface="+mn-ea"/>
              </a:rPr>
              <a:t>User Inputs</a:t>
            </a: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32FF89F-2FDB-403B-AE2F-6F179929A7C5}"/>
              </a:ext>
            </a:extLst>
          </p:cNvPr>
          <p:cNvCxnSpPr>
            <a:endCxn id="65" idx="1"/>
          </p:cNvCxnSpPr>
          <p:nvPr/>
        </p:nvCxnSpPr>
        <p:spPr>
          <a:xfrm flipH="1">
            <a:off x="6157814" y="1760322"/>
            <a:ext cx="68" cy="309405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32FF89F-2FDB-403B-AE2F-6F179929A7C5}"/>
              </a:ext>
            </a:extLst>
          </p:cNvPr>
          <p:cNvCxnSpPr/>
          <p:nvPr/>
        </p:nvCxnSpPr>
        <p:spPr>
          <a:xfrm flipV="1">
            <a:off x="5436595" y="1758543"/>
            <a:ext cx="1442437" cy="1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61804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752352"/>
            <a:ext cx="12192000" cy="521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3100" b="1" dirty="0">
                <a:solidFill>
                  <a:srgbClr val="002060"/>
                </a:solidFill>
                <a:latin typeface="+mn-lt"/>
                <a:ea typeface="+mj-ea"/>
                <a:cs typeface="+mj-cs"/>
              </a:rPr>
              <a:t>Inbuilt data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22369" y="1834508"/>
            <a:ext cx="2688096" cy="55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Supply Side Interventions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Increase Groundwater Storage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22369" y="2889680"/>
            <a:ext cx="2786522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Demand Side Interventions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Increase irrigation efficiency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Save Water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04745" y="3940599"/>
            <a:ext cx="3589781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Soil Moisture Interventions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Reduce Runoff &amp; Soil Evaporation</a:t>
            </a:r>
          </a:p>
          <a:p>
            <a:pPr marL="285741" indent="-285741" defTabSz="1218942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prstClr val="white"/>
                </a:solidFill>
                <a:latin typeface="Calibri" panose="020F0502020204030204"/>
                <a:ea typeface="+mn-ea"/>
              </a:rPr>
              <a:t>Increase moisture holding capacity of Soil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9B2B42B-7905-4176-A1FC-9A6C29D6D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551048"/>
              </p:ext>
            </p:extLst>
          </p:nvPr>
        </p:nvGraphicFramePr>
        <p:xfrm>
          <a:off x="1499443" y="1555254"/>
          <a:ext cx="7913005" cy="456106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15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78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dirty="0"/>
                        <a:t>Inbuilt Database</a:t>
                      </a:r>
                      <a:endParaRPr lang="en-US" b="1" kern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7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600" b="1" kern="1200" dirty="0"/>
                        <a:t>CN,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sz="1600" b="1" kern="1200" dirty="0"/>
                        <a:t>Radiation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Matrix of land use &amp; Soil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Solar radiation </a:t>
                      </a:r>
                      <a:endParaRPr lang="en-US" sz="1600" i="1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5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600" b="1" kern="1200" dirty="0"/>
                        <a:t>Soil 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Infiltration rate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capacity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Wilting point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87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600" b="1" kern="1200" dirty="0"/>
                        <a:t>Crops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(45+)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Crop growth duration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Crop coefficient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Yield response factor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 depth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Crop yieldPrice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Depletion factor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 flows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7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Intervention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i="1" kern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 of water balance components, costs..</a:t>
                      </a:r>
                      <a:endParaRPr lang="en-US" sz="1600" i="1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427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647</Words>
  <Application>Microsoft Office PowerPoint</Application>
  <PresentationFormat>Widescreen</PresentationFormat>
  <Paragraphs>135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맑은 고딕</vt:lpstr>
      <vt:lpstr>Georgia</vt:lpstr>
      <vt:lpstr>Calibri Light</vt:lpstr>
      <vt:lpstr>Office 테마</vt:lpstr>
      <vt:lpstr>Office Theme</vt:lpstr>
      <vt:lpstr>1_Office Theme</vt:lpstr>
      <vt:lpstr>PowerPoint Presentation</vt:lpstr>
      <vt:lpstr>Drought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97</dc:creator>
  <cp:lastModifiedBy>sudharsan m</cp:lastModifiedBy>
  <cp:revision>42</cp:revision>
  <dcterms:created xsi:type="dcterms:W3CDTF">2021-11-11T05:07:51Z</dcterms:created>
  <dcterms:modified xsi:type="dcterms:W3CDTF">2022-02-22T11:55:11Z</dcterms:modified>
</cp:coreProperties>
</file>